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1" r:id="rId2"/>
    <p:sldMasterId id="2147483653" r:id="rId3"/>
  </p:sldMasterIdLst>
  <p:notesMasterIdLst>
    <p:notesMasterId r:id="rId30"/>
  </p:notesMasterIdLst>
  <p:handoutMasterIdLst>
    <p:handoutMasterId r:id="rId31"/>
  </p:handoutMasterIdLst>
  <p:sldIdLst>
    <p:sldId id="401" r:id="rId4"/>
    <p:sldId id="261" r:id="rId5"/>
    <p:sldId id="508" r:id="rId6"/>
    <p:sldId id="513" r:id="rId7"/>
    <p:sldId id="519" r:id="rId8"/>
    <p:sldId id="308" r:id="rId9"/>
    <p:sldId id="514" r:id="rId10"/>
    <p:sldId id="518" r:id="rId11"/>
    <p:sldId id="521" r:id="rId12"/>
    <p:sldId id="522" r:id="rId13"/>
    <p:sldId id="418" r:id="rId14"/>
    <p:sldId id="523" r:id="rId15"/>
    <p:sldId id="524" r:id="rId16"/>
    <p:sldId id="526" r:id="rId17"/>
    <p:sldId id="531" r:id="rId18"/>
    <p:sldId id="532" r:id="rId19"/>
    <p:sldId id="533" r:id="rId20"/>
    <p:sldId id="534" r:id="rId21"/>
    <p:sldId id="527" r:id="rId22"/>
    <p:sldId id="528" r:id="rId23"/>
    <p:sldId id="529" r:id="rId24"/>
    <p:sldId id="530" r:id="rId25"/>
    <p:sldId id="503" r:id="rId26"/>
    <p:sldId id="355" r:id="rId27"/>
    <p:sldId id="510" r:id="rId28"/>
    <p:sldId id="357" r:id="rId2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D2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1" autoAdjust="0"/>
    <p:restoredTop sz="94632" autoAdjust="0"/>
  </p:normalViewPr>
  <p:slideViewPr>
    <p:cSldViewPr>
      <p:cViewPr varScale="1">
        <p:scale>
          <a:sx n="70" d="100"/>
          <a:sy n="70" d="100"/>
        </p:scale>
        <p:origin x="62" y="432"/>
      </p:cViewPr>
      <p:guideLst>
        <p:guide orient="horz" pos="1801"/>
        <p:guide pos="2880"/>
      </p:guideLst>
    </p:cSldViewPr>
  </p:slideViewPr>
  <p:outlineViewPr>
    <p:cViewPr>
      <p:scale>
        <a:sx n="33" d="100"/>
        <a:sy n="33" d="100"/>
      </p:scale>
      <p:origin x="0" y="-12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894"/>
    </p:cViewPr>
  </p:sorterViewPr>
  <p:notesViewPr>
    <p:cSldViewPr showGuides="1">
      <p:cViewPr varScale="1">
        <p:scale>
          <a:sx n="83" d="100"/>
          <a:sy n="83" d="100"/>
        </p:scale>
        <p:origin x="47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FEF09C3-5432-4DA0-9890-3050357C5E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27E202-B8C5-4411-9AB9-001230F366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ko-KR"/>
              <a:t>2023-01-16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5FDCCD-9920-4087-A8EF-840D6BF967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30773E-42C5-4B13-84D2-DE05FB0C34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52E6A-8C14-4F5B-B0CB-3A4FCBC8D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7957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ko-KR"/>
              <a:t>2023-01-16</a:t>
            </a:r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89A33-A361-4541-B6A7-456994CC0C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6447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712A6-415E-5009-7DCE-F0FE19F28B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43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6E33C-EF66-8DDB-81D6-CE2981EB6B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167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6E33C-EF66-8DDB-81D6-CE2981EB6B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29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6E33C-EF66-8DDB-81D6-CE2981EB6B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161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6E33C-EF66-8DDB-81D6-CE2981EB6B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501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6E33C-EF66-8DDB-81D6-CE2981EB6B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509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6E33C-EF66-8DDB-81D6-CE2981EB6B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74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6E33C-EF66-8DDB-81D6-CE2981EB6B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464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6E33C-EF66-8DDB-81D6-CE2981EB6B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8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6E33C-EF66-8DDB-81D6-CE2981EB6B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64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6E33C-EF66-8DDB-81D6-CE2981EB6B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459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6E33C-EF66-8DDB-81D6-CE2981EB6B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711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6E33C-EF66-8DDB-81D6-CE2981EB6B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528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6E33C-EF66-8DDB-81D6-CE2981EB6B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731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6E33C-EF66-8DDB-81D6-CE2981EB6B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5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712A6-415E-5009-7DCE-F0FE19F28B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77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6E33C-EF66-8DDB-81D6-CE2981EB6B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864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6E33C-EF66-8DDB-81D6-CE2981EB6B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64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6E33C-EF66-8DDB-81D6-CE2981EB6B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795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6E33C-EF66-8DDB-81D6-CE2981EB6B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438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6E33C-EF66-8DDB-81D6-CE2981EB6B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002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49293" y="1563638"/>
            <a:ext cx="3845416" cy="108012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49145" y="2634232"/>
            <a:ext cx="3845416" cy="7999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944300" y="0"/>
            <a:ext cx="5255402" cy="5143500"/>
            <a:chOff x="1619672" y="548680"/>
            <a:chExt cx="5904656" cy="5778928"/>
          </a:xfrm>
        </p:grpSpPr>
        <p:sp>
          <p:nvSpPr>
            <p:cNvPr id="5" name="Oval 4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" name="Oval 5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noFill/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7" name="Straight Connector 6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3116" y="843558"/>
            <a:ext cx="8077768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031416" y="2475359"/>
            <a:ext cx="1062118" cy="106211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062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012160" y="0"/>
            <a:ext cx="313184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131840" y="0"/>
            <a:ext cx="288032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322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244000" y="0"/>
            <a:ext cx="900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811908" y="0"/>
            <a:ext cx="24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477595" y="0"/>
            <a:ext cx="24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916268" y="0"/>
            <a:ext cx="900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73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915566"/>
            <a:ext cx="410445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915566"/>
            <a:ext cx="410445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29444" y="2912740"/>
            <a:ext cx="410445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062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644464" y="2912740"/>
            <a:ext cx="4104000" cy="18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76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83048" y="0"/>
            <a:ext cx="2286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858000" y="698778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583048" y="2578606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298953" y="699542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2579370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15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23528" y="248444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71560" y="1832620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105640" y="3416796"/>
            <a:ext cx="307792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23528" y="1832620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2105640" y="1832049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671560" y="248444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14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019175"/>
            <a:ext cx="6011911" cy="30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83453" y="1415430"/>
            <a:ext cx="2834003" cy="2114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9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247" y="1275606"/>
            <a:ext cx="2526010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607" y="1275606"/>
            <a:ext cx="2526010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748616" y="1374406"/>
            <a:ext cx="2319328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986924" y="1374406"/>
            <a:ext cx="2319328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1635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023301"/>
            <a:ext cx="3024336" cy="366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687664" y="1164297"/>
            <a:ext cx="1744194" cy="2694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196830" y="1426241"/>
            <a:ext cx="1744194" cy="2694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89223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944300" y="0"/>
            <a:ext cx="5255402" cy="5143500"/>
            <a:chOff x="1619672" y="548680"/>
            <a:chExt cx="5904656" cy="5778928"/>
          </a:xfrm>
        </p:grpSpPr>
        <p:sp>
          <p:nvSpPr>
            <p:cNvPr id="5" name="Oval 4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" name="Oval 5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7" name="Straight Connector 6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0579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268185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95936" y="2253238"/>
            <a:ext cx="5148064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95936" y="2726814"/>
            <a:ext cx="51480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941932" y="1244876"/>
            <a:ext cx="2693964" cy="2636602"/>
            <a:chOff x="1619672" y="548680"/>
            <a:chExt cx="5904656" cy="5778928"/>
          </a:xfrm>
        </p:grpSpPr>
        <p:sp>
          <p:nvSpPr>
            <p:cNvPr id="9" name="Oval 8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3" name="Straight Connector 12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622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944300" y="0"/>
            <a:ext cx="5255402" cy="5143500"/>
            <a:chOff x="1619672" y="548680"/>
            <a:chExt cx="5904656" cy="5778928"/>
          </a:xfrm>
        </p:grpSpPr>
        <p:sp>
          <p:nvSpPr>
            <p:cNvPr id="5" name="Oval 4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" name="Oval 5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7" name="Straight Connector 6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0579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268185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1093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95936" y="2253238"/>
            <a:ext cx="5148064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95936" y="2726814"/>
            <a:ext cx="51480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941932" y="1244876"/>
            <a:ext cx="2693964" cy="2636602"/>
            <a:chOff x="1619672" y="548680"/>
            <a:chExt cx="5904656" cy="5778928"/>
          </a:xfrm>
        </p:grpSpPr>
        <p:sp>
          <p:nvSpPr>
            <p:cNvPr id="9" name="Oval 8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3" name="Straight Connector 12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2754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1065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062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0381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91680" y="123478"/>
            <a:ext cx="745232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91680" y="699542"/>
            <a:ext cx="745232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9814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700934" y="322499"/>
            <a:ext cx="1583034" cy="138515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2700934" y="1898609"/>
            <a:ext cx="1583034" cy="138515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00934" y="3474719"/>
            <a:ext cx="1583034" cy="138515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658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3" r:id="rId3"/>
    <p:sldLayoutId id="2147483660" r:id="rId4"/>
    <p:sldLayoutId id="2147483661" r:id="rId5"/>
    <p:sldLayoutId id="2147483662" r:id="rId6"/>
    <p:sldLayoutId id="2147483664" r:id="rId7"/>
    <p:sldLayoutId id="2147483655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3" r:id="rId14"/>
    <p:sldLayoutId id="2147483672" r:id="rId15"/>
    <p:sldLayoutId id="2147483671" r:id="rId16"/>
    <p:sldLayoutId id="2147483656" r:id="rId17"/>
    <p:sldLayoutId id="2147483674" r:id="rId18"/>
    <p:sldLayoutId id="2147483675" r:id="rId19"/>
  </p:sldLayoutIdLst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755FA5-1EA2-40B8-5FF7-7C41AB9C64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30" y="195668"/>
            <a:ext cx="1293495" cy="12934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D5D2EA-32C4-1EC9-16F1-E682E8650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7584" y="411510"/>
            <a:ext cx="8316416" cy="1080121"/>
          </a:xfrm>
        </p:spPr>
        <p:txBody>
          <a:bodyPr/>
          <a:lstStyle/>
          <a:p>
            <a:r>
              <a:rPr lang="en-US" sz="1800" b="0">
                <a:solidFill>
                  <a:srgbClr val="002060"/>
                </a:solidFill>
                <a:latin typeface="Arial" panose="020B0604020202020204" pitchFamily="34" charset="0"/>
              </a:rPr>
              <a:t>TRƯỜNG ĐẠI HỌC TÀI NGUYÊN VÀ MÔI TRƯỜNG</a:t>
            </a:r>
            <a:r>
              <a:rPr lang="vi-VN" sz="1800" b="0">
                <a:solidFill>
                  <a:srgbClr val="002060"/>
                </a:solidFill>
                <a:latin typeface="Arial" panose="020B0604020202020204" pitchFamily="34" charset="0"/>
              </a:rPr>
              <a:t> TP HCM</a:t>
            </a:r>
            <a:endParaRPr lang="en-US" sz="1800" b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r>
              <a:rPr lang="en-US" sz="1800">
                <a:solidFill>
                  <a:srgbClr val="002060"/>
                </a:solidFill>
                <a:latin typeface="Arial" panose="020B0604020202020204" pitchFamily="34" charset="0"/>
              </a:rPr>
              <a:t>  KHOA HỆ THỐNG THÔNG TIN &amp; VIỄN THÁM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30EBB-D83C-BC22-EFF8-962519259C5B}"/>
              </a:ext>
            </a:extLst>
          </p:cNvPr>
          <p:cNvSpPr txBox="1"/>
          <p:nvPr/>
        </p:nvSpPr>
        <p:spPr>
          <a:xfrm>
            <a:off x="3906" y="127332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</a:rPr>
              <a:t>BÁO CÁO ĐỒ ÁN </a:t>
            </a:r>
            <a:r>
              <a:rPr lang="en-US" b="1" smtClean="0">
                <a:solidFill>
                  <a:srgbClr val="002060"/>
                </a:solidFill>
                <a:latin typeface="Arial" panose="020B0604020202020204" pitchFamily="34" charset="0"/>
              </a:rPr>
              <a:t>TỐT NGHIỆP</a:t>
            </a:r>
            <a:endParaRPr lang="en-US" sz="1800" b="1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345AA-4AA4-5990-1B2C-AF8D2F95A95A}"/>
              </a:ext>
            </a:extLst>
          </p:cNvPr>
          <p:cNvSpPr txBox="1"/>
          <p:nvPr/>
        </p:nvSpPr>
        <p:spPr>
          <a:xfrm>
            <a:off x="-30044" y="187529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</a:rPr>
              <a:t>XÂY DỰNG </a:t>
            </a:r>
            <a:r>
              <a:rPr lang="en-US" b="1" smtClean="0">
                <a:solidFill>
                  <a:srgbClr val="FF0000"/>
                </a:solidFill>
                <a:latin typeface="Arial" panose="020B0604020202020204" pitchFamily="34" charset="0"/>
              </a:rPr>
              <a:t>ỨNG DỤNG MOBLIE</a:t>
            </a:r>
            <a:endParaRPr lang="en-US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AAB8B9-D29F-0FCC-499F-0C0C89DCBC39}"/>
              </a:ext>
            </a:extLst>
          </p:cNvPr>
          <p:cNvSpPr txBox="1"/>
          <p:nvPr/>
        </p:nvSpPr>
        <p:spPr>
          <a:xfrm>
            <a:off x="-108520" y="2283718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>
                <a:effectLst/>
                <a:latin typeface="+mj-lt"/>
                <a:ea typeface="Calibri" panose="020F0502020204030204" pitchFamily="34" charset="0"/>
              </a:rPr>
              <a:t>CỬA HÀNG SPA CHO THÚ CƯNG</a:t>
            </a:r>
            <a:endParaRPr lang="en-US" sz="3600" b="1">
              <a:effectLst/>
              <a:latin typeface="+mj-lt"/>
              <a:ea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F942E-435A-0D7A-4EDD-22DFD614219A}"/>
              </a:ext>
            </a:extLst>
          </p:cNvPr>
          <p:cNvSpPr txBox="1"/>
          <p:nvPr/>
        </p:nvSpPr>
        <p:spPr>
          <a:xfrm>
            <a:off x="3923928" y="3353521"/>
            <a:ext cx="6048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smtClean="0">
                <a:solidFill>
                  <a:srgbClr val="FF0000"/>
                </a:solidFill>
                <a:latin typeface="Arial" panose="020B0604020202020204" pitchFamily="34" charset="0"/>
              </a:rPr>
              <a:t>Giảng viên hướng dẫn: </a:t>
            </a:r>
            <a:r>
              <a:rPr lang="en-US" sz="1800" b="1">
                <a:solidFill>
                  <a:schemeClr val="tx1"/>
                </a:solidFill>
                <a:latin typeface="Arial" panose="020B0604020202020204" pitchFamily="34" charset="0"/>
              </a:rPr>
              <a:t>ThS. </a:t>
            </a:r>
            <a:r>
              <a:rPr lang="en-US" b="1">
                <a:latin typeface="Arial" panose="020B0604020202020204" pitchFamily="34" charset="0"/>
              </a:rPr>
              <a:t>Trần Nhật Minh</a:t>
            </a:r>
            <a:endParaRPr lang="en-US" sz="18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b="1" smtClean="0">
                <a:solidFill>
                  <a:srgbClr val="FF0000"/>
                </a:solidFill>
                <a:latin typeface="Arial" panose="020B0604020202020204" pitchFamily="34" charset="0"/>
              </a:rPr>
              <a:t>Sinh viên thực hiện: </a:t>
            </a:r>
            <a:r>
              <a:rPr lang="en-US" sz="1800" b="1">
                <a:latin typeface="Arial" panose="020B0604020202020204" pitchFamily="34" charset="0"/>
              </a:rPr>
              <a:t>Nguyễn Hoàng </a:t>
            </a:r>
            <a:r>
              <a:rPr lang="en-US" sz="1800" b="1" smtClean="0">
                <a:latin typeface="Arial" panose="020B0604020202020204" pitchFamily="34" charset="0"/>
              </a:rPr>
              <a:t>Nam </a:t>
            </a:r>
          </a:p>
          <a:p>
            <a:pPr>
              <a:lnSpc>
                <a:spcPct val="150000"/>
              </a:lnSpc>
            </a:pPr>
            <a:r>
              <a:rPr lang="en-US" b="1" smtClean="0">
                <a:solidFill>
                  <a:srgbClr val="FF0000"/>
                </a:solidFill>
                <a:latin typeface="Arial" panose="020B0604020202020204" pitchFamily="34" charset="0"/>
              </a:rPr>
              <a:t>MSSV: </a:t>
            </a:r>
            <a:r>
              <a:rPr lang="en-US" b="1" smtClean="0">
                <a:latin typeface="Arial" panose="020B0604020202020204" pitchFamily="34" charset="0"/>
              </a:rPr>
              <a:t>0750080130</a:t>
            </a:r>
            <a:endParaRPr lang="en-US" sz="1800" b="1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smtClean="0">
                <a:solidFill>
                  <a:srgbClr val="FF0000"/>
                </a:solidFill>
                <a:latin typeface="Arial" panose="020B0604020202020204" pitchFamily="34" charset="0"/>
              </a:rPr>
              <a:t>Lớp: </a:t>
            </a:r>
            <a:r>
              <a:rPr lang="en-US" b="1" smtClean="0">
                <a:latin typeface="Arial" panose="020B0604020202020204" pitchFamily="34" charset="0"/>
              </a:rPr>
              <a:t>08_ĐH_CNPM</a:t>
            </a:r>
            <a:endParaRPr lang="en-US" sz="1800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0764" y="843558"/>
            <a:ext cx="8784976" cy="1728192"/>
          </a:xfrm>
        </p:spPr>
        <p:txBody>
          <a:bodyPr/>
          <a:lstStyle/>
          <a:p>
            <a:pPr marL="342900" indent="-342900" algn="l">
              <a:buAutoNum type="arabicPeriod"/>
            </a:pPr>
            <a:endParaRPr lang="en-US" sz="1800" b="1">
              <a:latin typeface="+mj-lt"/>
            </a:endParaRPr>
          </a:p>
          <a:p>
            <a:pPr algn="l"/>
            <a:endParaRPr lang="en-US" sz="1800" b="1">
              <a:latin typeface="+mj-lt"/>
            </a:endParaRPr>
          </a:p>
          <a:p>
            <a:pPr algn="just"/>
            <a:r>
              <a:rPr lang="en-US" sz="1800"/>
              <a:t>	</a:t>
            </a:r>
            <a:endParaRPr lang="fr-FR" sz="1800" dirty="0">
              <a:latin typeface="+mj-lt"/>
            </a:endParaRPr>
          </a:p>
          <a:p>
            <a:pPr algn="l"/>
            <a:endParaRPr lang="fr-FR" sz="1800" b="1" dirty="0">
              <a:latin typeface="+mj-lt"/>
            </a:endParaRPr>
          </a:p>
          <a:p>
            <a:pPr algn="l"/>
            <a:r>
              <a:rPr lang="fr-FR" sz="1800" b="1" dirty="0">
                <a:latin typeface="+mj-lt"/>
              </a:rPr>
              <a:t>    </a:t>
            </a:r>
            <a:endParaRPr lang="en-US" sz="1800" b="1" dirty="0">
              <a:latin typeface="+mj-lt"/>
            </a:endParaRPr>
          </a:p>
          <a:p>
            <a:pPr algn="l"/>
            <a:endParaRPr lang="en-US" sz="1800" b="1" dirty="0">
              <a:latin typeface="+mj-lt"/>
            </a:endParaRPr>
          </a:p>
          <a:p>
            <a:pPr algn="l"/>
            <a:endParaRPr lang="en-US" sz="18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D2EC4-9C44-BF1B-FE8C-875962FE41ED}"/>
              </a:ext>
            </a:extLst>
          </p:cNvPr>
          <p:cNvSpPr txBox="1"/>
          <p:nvPr/>
        </p:nvSpPr>
        <p:spPr>
          <a:xfrm flipH="1">
            <a:off x="-991432" y="-24253"/>
            <a:ext cx="45021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smtClean="0"/>
              <a:t>CƠ SỞ DỮ LIỆU</a:t>
            </a:r>
            <a:endParaRPr lang="en-US" sz="2200" b="1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3" y="445752"/>
            <a:ext cx="7776864" cy="469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5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75856" y="2283718"/>
            <a:ext cx="5508104" cy="473576"/>
          </a:xfrm>
        </p:spPr>
        <p:txBody>
          <a:bodyPr/>
          <a:lstStyle/>
          <a:p>
            <a:pPr algn="ctr"/>
            <a:r>
              <a:rPr lang="en-US" altLang="ko-KR" smtClean="0"/>
              <a:t>CÀI ĐẶT THỰC NGHIỆM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8353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1D2EC4-9C44-BF1B-FE8C-875962FE41ED}"/>
              </a:ext>
            </a:extLst>
          </p:cNvPr>
          <p:cNvSpPr txBox="1"/>
          <p:nvPr/>
        </p:nvSpPr>
        <p:spPr>
          <a:xfrm flipH="1">
            <a:off x="-55330" y="14864"/>
            <a:ext cx="9199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smtClean="0"/>
              <a:t>Giao diện SignIn &amp; SignUp </a:t>
            </a:r>
            <a:endParaRPr lang="en-US" sz="2200" b="1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692428"/>
            <a:ext cx="2088232" cy="388843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692428"/>
            <a:ext cx="213888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6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1D2EC4-9C44-BF1B-FE8C-875962FE41ED}"/>
              </a:ext>
            </a:extLst>
          </p:cNvPr>
          <p:cNvSpPr txBox="1"/>
          <p:nvPr/>
        </p:nvSpPr>
        <p:spPr>
          <a:xfrm flipH="1">
            <a:off x="-55330" y="14864"/>
            <a:ext cx="9199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smtClean="0"/>
              <a:t>Giao diện Forgot Password</a:t>
            </a:r>
            <a:endParaRPr lang="en-US" sz="2200" b="1" dirty="0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627534"/>
            <a:ext cx="2100436" cy="412461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627534"/>
            <a:ext cx="2160240" cy="412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3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1D2EC4-9C44-BF1B-FE8C-875962FE41ED}"/>
              </a:ext>
            </a:extLst>
          </p:cNvPr>
          <p:cNvSpPr txBox="1"/>
          <p:nvPr/>
        </p:nvSpPr>
        <p:spPr>
          <a:xfrm flipH="1">
            <a:off x="-55330" y="14864"/>
            <a:ext cx="9199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smtClean="0"/>
              <a:t>Giao diện Store</a:t>
            </a:r>
            <a:endParaRPr lang="en-US" sz="2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627534"/>
            <a:ext cx="1944216" cy="4352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627535"/>
            <a:ext cx="1944216" cy="43528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627534"/>
            <a:ext cx="1944215" cy="435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6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1D2EC4-9C44-BF1B-FE8C-875962FE41ED}"/>
              </a:ext>
            </a:extLst>
          </p:cNvPr>
          <p:cNvSpPr txBox="1"/>
          <p:nvPr/>
        </p:nvSpPr>
        <p:spPr>
          <a:xfrm flipH="1">
            <a:off x="-55330" y="14864"/>
            <a:ext cx="9199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smtClean="0"/>
              <a:t>Giao diện Service</a:t>
            </a:r>
            <a:endParaRPr lang="en-US" sz="2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555519"/>
            <a:ext cx="1938928" cy="43410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555519"/>
            <a:ext cx="1938928" cy="434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1D2EC4-9C44-BF1B-FE8C-875962FE41ED}"/>
              </a:ext>
            </a:extLst>
          </p:cNvPr>
          <p:cNvSpPr txBox="1"/>
          <p:nvPr/>
        </p:nvSpPr>
        <p:spPr>
          <a:xfrm flipH="1">
            <a:off x="-55330" y="14864"/>
            <a:ext cx="9199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smtClean="0"/>
              <a:t>Giao diện Service Worker</a:t>
            </a:r>
            <a:endParaRPr lang="en-US" sz="2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716300"/>
            <a:ext cx="1896748" cy="42466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699542"/>
            <a:ext cx="1896747" cy="424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1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1D2EC4-9C44-BF1B-FE8C-875962FE41ED}"/>
              </a:ext>
            </a:extLst>
          </p:cNvPr>
          <p:cNvSpPr txBox="1"/>
          <p:nvPr/>
        </p:nvSpPr>
        <p:spPr>
          <a:xfrm flipH="1">
            <a:off x="-55330" y="14864"/>
            <a:ext cx="9199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smtClean="0"/>
              <a:t>Giao diện Booking Information</a:t>
            </a:r>
            <a:endParaRPr lang="en-US" sz="2200" b="1" dirty="0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84" y="627534"/>
            <a:ext cx="1944216" cy="41764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612333"/>
            <a:ext cx="1872208" cy="4191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184" y="609272"/>
            <a:ext cx="1872208" cy="419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7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1D2EC4-9C44-BF1B-FE8C-875962FE41ED}"/>
              </a:ext>
            </a:extLst>
          </p:cNvPr>
          <p:cNvSpPr txBox="1"/>
          <p:nvPr/>
        </p:nvSpPr>
        <p:spPr>
          <a:xfrm flipH="1">
            <a:off x="-55330" y="14864"/>
            <a:ext cx="9199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smtClean="0"/>
              <a:t>Giao diện Payment</a:t>
            </a:r>
            <a:endParaRPr lang="en-US" sz="2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771550"/>
            <a:ext cx="1800200" cy="40354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789404"/>
            <a:ext cx="1792235" cy="401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1D2EC4-9C44-BF1B-FE8C-875962FE41ED}"/>
              </a:ext>
            </a:extLst>
          </p:cNvPr>
          <p:cNvSpPr txBox="1"/>
          <p:nvPr/>
        </p:nvSpPr>
        <p:spPr>
          <a:xfrm flipH="1">
            <a:off x="-55330" y="14864"/>
            <a:ext cx="9199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smtClean="0"/>
              <a:t>Giao diện Cart &amp; Profile</a:t>
            </a:r>
            <a:endParaRPr lang="en-US" sz="2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778840"/>
            <a:ext cx="2016223" cy="4030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778840"/>
            <a:ext cx="1872208" cy="403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7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224834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NỘI DUNG TRÌNH BÀY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651716" y="1185923"/>
            <a:ext cx="6570630" cy="61592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12"/>
          <p:cNvSpPr txBox="1"/>
          <p:nvPr/>
        </p:nvSpPr>
        <p:spPr bwMode="auto">
          <a:xfrm>
            <a:off x="2267744" y="1347614"/>
            <a:ext cx="573857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TỔNG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QUAN ĐỀ TÀI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1309538" y="1151705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37416" y="1232795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51716" y="2022680"/>
            <a:ext cx="6570630" cy="61592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12"/>
          <p:cNvSpPr txBox="1"/>
          <p:nvPr/>
        </p:nvSpPr>
        <p:spPr bwMode="auto">
          <a:xfrm>
            <a:off x="2280654" y="2164619"/>
            <a:ext cx="573857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PHƯƠNG PHÁP THỰC HIỆN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1309538" y="1988462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53752" y="2056898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51716" y="2857013"/>
            <a:ext cx="6570630" cy="61592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2"/>
          <p:cNvSpPr txBox="1"/>
          <p:nvPr/>
        </p:nvSpPr>
        <p:spPr bwMode="auto">
          <a:xfrm>
            <a:off x="2267744" y="3018704"/>
            <a:ext cx="573857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CÀI ĐẶT THỰC NGHIỆM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09538" y="2822795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53752" y="2891231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1894D6-0CA0-6CDE-7F25-8035E5F39093}"/>
              </a:ext>
            </a:extLst>
          </p:cNvPr>
          <p:cNvSpPr/>
          <p:nvPr/>
        </p:nvSpPr>
        <p:spPr>
          <a:xfrm>
            <a:off x="1651716" y="3760664"/>
            <a:ext cx="6570630" cy="61592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A5A09417-CFD9-BF86-3007-CC2C94E656F8}"/>
              </a:ext>
            </a:extLst>
          </p:cNvPr>
          <p:cNvSpPr txBox="1"/>
          <p:nvPr/>
        </p:nvSpPr>
        <p:spPr bwMode="auto">
          <a:xfrm>
            <a:off x="2267744" y="3922355"/>
            <a:ext cx="573857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KẾT LUẬN &amp; HƯỚNG PHÁT TRIỂN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670E7C-A23A-9D34-CFC8-DAB8465A050E}"/>
              </a:ext>
            </a:extLst>
          </p:cNvPr>
          <p:cNvSpPr/>
          <p:nvPr/>
        </p:nvSpPr>
        <p:spPr>
          <a:xfrm>
            <a:off x="1309538" y="3726446"/>
            <a:ext cx="684357" cy="68435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BF848-91CB-7040-20E3-DC42A22AAE12}"/>
              </a:ext>
            </a:extLst>
          </p:cNvPr>
          <p:cNvSpPr txBox="1"/>
          <p:nvPr/>
        </p:nvSpPr>
        <p:spPr>
          <a:xfrm>
            <a:off x="1453752" y="3794882"/>
            <a:ext cx="4286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1D2EC4-9C44-BF1B-FE8C-875962FE41ED}"/>
              </a:ext>
            </a:extLst>
          </p:cNvPr>
          <p:cNvSpPr txBox="1"/>
          <p:nvPr/>
        </p:nvSpPr>
        <p:spPr>
          <a:xfrm flipH="1">
            <a:off x="-55330" y="14864"/>
            <a:ext cx="9199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smtClean="0"/>
              <a:t>Giao diện Personal Detail</a:t>
            </a:r>
            <a:endParaRPr lang="en-US" sz="2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206" y="555526"/>
            <a:ext cx="2304256" cy="435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2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1D2EC4-9C44-BF1B-FE8C-875962FE41ED}"/>
              </a:ext>
            </a:extLst>
          </p:cNvPr>
          <p:cNvSpPr txBox="1"/>
          <p:nvPr/>
        </p:nvSpPr>
        <p:spPr>
          <a:xfrm flipH="1">
            <a:off x="-55330" y="14864"/>
            <a:ext cx="9199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smtClean="0"/>
              <a:t>Giao diện My Order</a:t>
            </a:r>
            <a:endParaRPr lang="en-US" sz="2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843558"/>
            <a:ext cx="1800200" cy="4030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843558"/>
            <a:ext cx="1729922" cy="387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5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1D2EC4-9C44-BF1B-FE8C-875962FE41ED}"/>
              </a:ext>
            </a:extLst>
          </p:cNvPr>
          <p:cNvSpPr txBox="1"/>
          <p:nvPr/>
        </p:nvSpPr>
        <p:spPr>
          <a:xfrm flipH="1">
            <a:off x="-55330" y="14864"/>
            <a:ext cx="9199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smtClean="0"/>
              <a:t>Giao diện My Service Appointment</a:t>
            </a:r>
            <a:endParaRPr lang="en-US" sz="2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699542"/>
            <a:ext cx="1872208" cy="41916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699542"/>
            <a:ext cx="1872208" cy="419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0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31840" y="2211710"/>
            <a:ext cx="5508104" cy="473576"/>
          </a:xfrm>
        </p:spPr>
        <p:txBody>
          <a:bodyPr/>
          <a:lstStyle/>
          <a:p>
            <a:pPr algn="ctr"/>
            <a:r>
              <a:rPr lang="en-US" altLang="ko-KR"/>
              <a:t>KẾT LUẬN </a:t>
            </a:r>
          </a:p>
        </p:txBody>
      </p:sp>
    </p:spTree>
    <p:extLst>
      <p:ext uri="{BB962C8B-B14F-4D97-AF65-F5344CB8AC3E}">
        <p14:creationId xmlns:p14="http://schemas.microsoft.com/office/powerpoint/2010/main" val="38965477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0764" y="843558"/>
            <a:ext cx="8784976" cy="3803010"/>
          </a:xfrm>
        </p:spPr>
        <p:txBody>
          <a:bodyPr/>
          <a:lstStyle/>
          <a:p>
            <a:pPr marL="342900" indent="-342900" algn="l">
              <a:buAutoNum type="arabicPeriod"/>
            </a:pPr>
            <a:endParaRPr lang="en-US" sz="1800" b="1">
              <a:latin typeface="+mj-lt"/>
            </a:endParaRPr>
          </a:p>
          <a:p>
            <a:pPr algn="l"/>
            <a:endParaRPr lang="en-US" sz="1800" b="1">
              <a:latin typeface="+mj-lt"/>
            </a:endParaRPr>
          </a:p>
          <a:p>
            <a:pPr algn="just"/>
            <a:r>
              <a:rPr lang="en-US" sz="1800"/>
              <a:t>	</a:t>
            </a:r>
            <a:endParaRPr lang="fr-FR" sz="1800" dirty="0">
              <a:latin typeface="+mj-lt"/>
            </a:endParaRPr>
          </a:p>
          <a:p>
            <a:pPr algn="l"/>
            <a:endParaRPr lang="fr-FR" sz="1800" b="1" dirty="0">
              <a:latin typeface="+mj-lt"/>
            </a:endParaRPr>
          </a:p>
          <a:p>
            <a:pPr algn="l"/>
            <a:r>
              <a:rPr lang="fr-FR" sz="1800" b="1" dirty="0">
                <a:latin typeface="+mj-lt"/>
              </a:rPr>
              <a:t>    </a:t>
            </a:r>
            <a:endParaRPr lang="en-US" sz="1800" b="1" dirty="0">
              <a:latin typeface="+mj-lt"/>
            </a:endParaRPr>
          </a:p>
          <a:p>
            <a:pPr algn="l"/>
            <a:endParaRPr lang="en-US" sz="1800" b="1" dirty="0">
              <a:latin typeface="+mj-lt"/>
            </a:endParaRPr>
          </a:p>
          <a:p>
            <a:pPr algn="l"/>
            <a:endParaRPr lang="en-US" sz="1800" b="1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 flipH="1">
            <a:off x="2434494" y="195486"/>
            <a:ext cx="42750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/>
              <a:t>KẾT </a:t>
            </a:r>
            <a:r>
              <a:rPr lang="en-US" sz="2200" b="1" smtClean="0"/>
              <a:t>LUẬN</a:t>
            </a:r>
            <a:endParaRPr lang="en-US" sz="2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D95726-260D-1515-8D56-BEE1D28DD1E7}"/>
              </a:ext>
            </a:extLst>
          </p:cNvPr>
          <p:cNvSpPr txBox="1"/>
          <p:nvPr/>
        </p:nvSpPr>
        <p:spPr>
          <a:xfrm>
            <a:off x="791072" y="1275606"/>
            <a:ext cx="8352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3"/>
              </a:buBlip>
            </a:pPr>
            <a:r>
              <a:rPr lang="en-US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Nắm được nghiệp vụ quản lý cửa hàng spa cho thú cưng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3"/>
              </a:buBlip>
            </a:pPr>
            <a:r>
              <a:rPr lang="en-US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Nắm được kiến thức ngôn ngữ lập trình java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3"/>
              </a:buBlip>
            </a:pPr>
            <a:r>
              <a:rPr lang="en-US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Sử dụng công cụ lập trình AndroidStudioCode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3"/>
              </a:buBlip>
            </a:pPr>
            <a:r>
              <a:rPr lang="en-US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Xây dựng được ứng dụng với các chức năng cơ bản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3"/>
              </a:buBlip>
            </a:pPr>
            <a:r>
              <a:rPr lang="en-US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Xây dựng giao diện dễ dàng tương tác với người dùng 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3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1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0764" y="843558"/>
            <a:ext cx="8784976" cy="2000935"/>
          </a:xfrm>
        </p:spPr>
        <p:txBody>
          <a:bodyPr/>
          <a:lstStyle/>
          <a:p>
            <a:pPr marL="342900" indent="-342900" algn="l">
              <a:buAutoNum type="arabicPeriod"/>
            </a:pPr>
            <a:endParaRPr lang="en-US" sz="1800" b="1">
              <a:latin typeface="+mj-lt"/>
            </a:endParaRPr>
          </a:p>
          <a:p>
            <a:pPr algn="l"/>
            <a:endParaRPr lang="en-US" sz="1800" b="1">
              <a:latin typeface="+mj-lt"/>
            </a:endParaRPr>
          </a:p>
          <a:p>
            <a:pPr algn="just"/>
            <a:r>
              <a:rPr lang="en-US" sz="1800"/>
              <a:t>	</a:t>
            </a:r>
            <a:endParaRPr lang="fr-FR" sz="1800" dirty="0">
              <a:latin typeface="+mj-lt"/>
            </a:endParaRPr>
          </a:p>
          <a:p>
            <a:pPr algn="l"/>
            <a:endParaRPr lang="fr-FR" sz="1800" b="1" dirty="0">
              <a:latin typeface="+mj-lt"/>
            </a:endParaRPr>
          </a:p>
          <a:p>
            <a:pPr algn="l"/>
            <a:r>
              <a:rPr lang="fr-FR" sz="1800" b="1" dirty="0">
                <a:latin typeface="+mj-lt"/>
              </a:rPr>
              <a:t>    </a:t>
            </a:r>
            <a:endParaRPr lang="en-US" sz="1800" b="1" dirty="0">
              <a:latin typeface="+mj-lt"/>
            </a:endParaRPr>
          </a:p>
          <a:p>
            <a:pPr algn="l"/>
            <a:endParaRPr lang="en-US" sz="1800" b="1" dirty="0">
              <a:latin typeface="+mj-lt"/>
            </a:endParaRPr>
          </a:p>
          <a:p>
            <a:pPr algn="l"/>
            <a:endParaRPr lang="en-US" sz="1800" b="1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 flipH="1">
            <a:off x="2249984" y="3131944"/>
            <a:ext cx="42750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smtClean="0"/>
              <a:t>HƯỚNG PHÁT TRIỂN</a:t>
            </a:r>
            <a:endParaRPr lang="en-US" sz="2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D95726-260D-1515-8D56-BEE1D28DD1E7}"/>
              </a:ext>
            </a:extLst>
          </p:cNvPr>
          <p:cNvSpPr txBox="1"/>
          <p:nvPr/>
        </p:nvSpPr>
        <p:spPr>
          <a:xfrm>
            <a:off x="532355" y="556107"/>
            <a:ext cx="7701596" cy="1856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3"/>
              </a:buBlip>
            </a:pPr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Chương trình mang tính chất tìm hiểu ngôn ngữ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3"/>
              </a:buBlip>
            </a:pPr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Mô hình còn đơn giản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Blip>
                <a:blip r:embed="rId3"/>
              </a:buBlip>
            </a:pPr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Hệ thống còn một số hạn chế trong quản lý đơn hàng, dịch vụ, profile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Blip>
                <a:blip r:embed="rId3"/>
              </a:buBlip>
            </a:pPr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Một số chức năng chưa hoàn thiện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 flipH="1">
            <a:off x="2245648" y="125220"/>
            <a:ext cx="42750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/>
              <a:t>HẠN CHẾ</a:t>
            </a:r>
            <a:endParaRPr lang="en-US" sz="2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D95726-260D-1515-8D56-BEE1D28DD1E7}"/>
              </a:ext>
            </a:extLst>
          </p:cNvPr>
          <p:cNvSpPr txBox="1"/>
          <p:nvPr/>
        </p:nvSpPr>
        <p:spPr>
          <a:xfrm>
            <a:off x="558290" y="3723878"/>
            <a:ext cx="836338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3"/>
              </a:buBlip>
            </a:pPr>
            <a:r>
              <a:rPr lang="en-US" smtClean="0">
                <a:ea typeface="Calibri" panose="020F0502020204030204" pitchFamily="34" charset="0"/>
                <a:cs typeface="Times New Roman" panose="02020603050405020304" pitchFamily="18" charset="0"/>
              </a:rPr>
              <a:t>Trải nghiệm người dùng còn nhiều hạn chế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3"/>
              </a:buBlip>
            </a:pPr>
            <a:r>
              <a:rPr lang="en-US" smtClean="0">
                <a:ea typeface="Calibri" panose="020F0502020204030204" pitchFamily="34" charset="0"/>
                <a:cs typeface="Times New Roman" panose="02020603050405020304" pitchFamily="18" charset="0"/>
              </a:rPr>
              <a:t>Bổ xung chức năng: Thông báo gần tới lịch hẹn, đánh giá, thanh toán MOMO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3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5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3219822"/>
            <a:ext cx="9144000" cy="288032"/>
          </a:xfrm>
        </p:spPr>
        <p:txBody>
          <a:bodyPr/>
          <a:lstStyle/>
          <a:p>
            <a:pPr lvl="0"/>
            <a:r>
              <a:rPr lang="en-US" altLang="ko-KR" i="1" dirty="0">
                <a:latin typeface=".VnArial Narrow" panose="020B7200000000000000" pitchFamily="34" charset="0"/>
              </a:rPr>
              <a:t>IF YOU DON’T WALK TODAY, YOU’LL HAVE TO RUN TOMORROW</a:t>
            </a:r>
          </a:p>
        </p:txBody>
      </p:sp>
    </p:spTree>
    <p:extLst>
      <p:ext uri="{BB962C8B-B14F-4D97-AF65-F5344CB8AC3E}">
        <p14:creationId xmlns:p14="http://schemas.microsoft.com/office/powerpoint/2010/main" val="4151475210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43808" y="2283718"/>
            <a:ext cx="6084168" cy="473576"/>
          </a:xfrm>
        </p:spPr>
        <p:txBody>
          <a:bodyPr/>
          <a:lstStyle/>
          <a:p>
            <a:pPr algn="ctr"/>
            <a:r>
              <a:rPr lang="en-US" altLang="ko-KR"/>
              <a:t>TỔNG QUAN ĐỀ TÀI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4834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0764" y="843558"/>
            <a:ext cx="8784976" cy="1728192"/>
          </a:xfrm>
        </p:spPr>
        <p:txBody>
          <a:bodyPr/>
          <a:lstStyle/>
          <a:p>
            <a:pPr marL="342900" indent="-342900" algn="l">
              <a:buAutoNum type="arabicPeriod"/>
            </a:pPr>
            <a:endParaRPr lang="en-US" sz="1800" b="1">
              <a:latin typeface="+mj-lt"/>
            </a:endParaRPr>
          </a:p>
          <a:p>
            <a:pPr algn="l"/>
            <a:endParaRPr lang="en-US" sz="1800" b="1">
              <a:latin typeface="+mj-lt"/>
            </a:endParaRPr>
          </a:p>
          <a:p>
            <a:pPr algn="just"/>
            <a:r>
              <a:rPr lang="en-US" sz="1800"/>
              <a:t>	</a:t>
            </a:r>
            <a:endParaRPr lang="fr-FR" sz="1800" dirty="0">
              <a:latin typeface="+mj-lt"/>
            </a:endParaRPr>
          </a:p>
          <a:p>
            <a:pPr algn="l"/>
            <a:endParaRPr lang="fr-FR" sz="1800" b="1" dirty="0">
              <a:latin typeface="+mj-lt"/>
            </a:endParaRPr>
          </a:p>
          <a:p>
            <a:pPr algn="l"/>
            <a:r>
              <a:rPr lang="fr-FR" sz="1800" b="1" dirty="0">
                <a:latin typeface="+mj-lt"/>
              </a:rPr>
              <a:t>    </a:t>
            </a:r>
            <a:endParaRPr lang="en-US" sz="1800" b="1" dirty="0">
              <a:latin typeface="+mj-lt"/>
            </a:endParaRPr>
          </a:p>
          <a:p>
            <a:pPr algn="l"/>
            <a:endParaRPr lang="en-US" sz="1800" b="1" dirty="0">
              <a:latin typeface="+mj-lt"/>
            </a:endParaRPr>
          </a:p>
          <a:p>
            <a:pPr algn="l"/>
            <a:endParaRPr lang="en-US" sz="18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D2EC4-9C44-BF1B-FE8C-875962FE41ED}"/>
              </a:ext>
            </a:extLst>
          </p:cNvPr>
          <p:cNvSpPr txBox="1"/>
          <p:nvPr/>
        </p:nvSpPr>
        <p:spPr>
          <a:xfrm flipH="1">
            <a:off x="0" y="66045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smtClean="0"/>
              <a:t>LÝ DO CHỌN ĐỀ TÀI</a:t>
            </a:r>
            <a:endParaRPr lang="en-US" sz="2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3A122-97D0-92CB-2B9E-D8A294E53D72}"/>
              </a:ext>
            </a:extLst>
          </p:cNvPr>
          <p:cNvSpPr txBox="1"/>
          <p:nvPr/>
        </p:nvSpPr>
        <p:spPr>
          <a:xfrm>
            <a:off x="248260" y="699542"/>
            <a:ext cx="828418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3"/>
              </a:buBlip>
              <a:tabLst>
                <a:tab pos="400050" algn="l"/>
              </a:tabLst>
            </a:pPr>
            <a:r>
              <a:rPr lang="en-US" smtClean="0"/>
              <a:t>Tạo ra ứng dụng giúp cửa hàng dễ dàng tiếp cận với khách hàng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3"/>
              </a:buBlip>
              <a:tabLst>
                <a:tab pos="400050" algn="l"/>
              </a:tabLst>
            </a:pPr>
            <a:r>
              <a:rPr lang="en-US" smtClean="0"/>
              <a:t>Giúp khách hàng dễ dàng đặt mua các sản phẩm cần thiết cho thú cưng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3"/>
              </a:buBlip>
              <a:tabLst>
                <a:tab pos="400050" algn="l"/>
              </a:tabLst>
            </a:pPr>
            <a:r>
              <a:rPr lang="en-US" smtClean="0"/>
              <a:t>Giúp khách hàng dễ dàng đặt và theo dõi các lịch hẹn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B62E2-1AC6-62E5-1D76-D8B682312E62}"/>
              </a:ext>
            </a:extLst>
          </p:cNvPr>
          <p:cNvSpPr txBox="1"/>
          <p:nvPr/>
        </p:nvSpPr>
        <p:spPr>
          <a:xfrm flipH="1">
            <a:off x="0" y="2500322"/>
            <a:ext cx="91388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/>
              <a:t>MỤC </a:t>
            </a:r>
            <a:r>
              <a:rPr lang="en-US" sz="2200" b="1" smtClean="0"/>
              <a:t>TIÊU </a:t>
            </a:r>
            <a:r>
              <a:rPr lang="en-US" sz="2200" b="1"/>
              <a:t>NGHIÊN CỨU</a:t>
            </a:r>
            <a:endParaRPr lang="en-US" sz="2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03A122-97D0-92CB-2B9E-D8A294E53D72}"/>
              </a:ext>
            </a:extLst>
          </p:cNvPr>
          <p:cNvSpPr txBox="1"/>
          <p:nvPr/>
        </p:nvSpPr>
        <p:spPr>
          <a:xfrm>
            <a:off x="248260" y="2961113"/>
            <a:ext cx="828418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3"/>
              </a:buBlip>
              <a:tabLst>
                <a:tab pos="400050" algn="l"/>
              </a:tabLst>
            </a:pPr>
            <a:r>
              <a:rPr lang="en-US" smtClean="0"/>
              <a:t>Phát triển ứng dụng mobile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3"/>
              </a:buBlip>
              <a:tabLst>
                <a:tab pos="400050" algn="l"/>
              </a:tabLst>
            </a:pPr>
            <a:r>
              <a:rPr lang="en-US" smtClean="0"/>
              <a:t>Tích hợp các tính năng cơ bản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3"/>
              </a:buBlip>
              <a:tabLst>
                <a:tab pos="400050" algn="l"/>
              </a:tabLst>
            </a:pPr>
            <a:r>
              <a:rPr lang="en-US" smtClean="0"/>
              <a:t>Tiết kiệm thời gian cho khách hàng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3"/>
              </a:buBlip>
              <a:tabLst>
                <a:tab pos="400050" algn="l"/>
              </a:tabLst>
            </a:pPr>
            <a:r>
              <a:rPr lang="en-US" smtClean="0"/>
              <a:t>Dễ dàng tiếp cận và thu hút khách hàng qua ứng dụng di động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3"/>
              </a:buBlip>
              <a:tabLst>
                <a:tab pos="400050" algn="l"/>
              </a:tabLst>
            </a:pPr>
            <a:r>
              <a:rPr lang="en-US" smtClean="0"/>
              <a:t>Đáp ứng nhu cầu thị hiếu của khách hàng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8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0764" y="843558"/>
            <a:ext cx="8784976" cy="1728192"/>
          </a:xfrm>
        </p:spPr>
        <p:txBody>
          <a:bodyPr/>
          <a:lstStyle/>
          <a:p>
            <a:pPr marL="342900" indent="-342900" algn="l">
              <a:buAutoNum type="arabicPeriod"/>
            </a:pPr>
            <a:endParaRPr lang="en-US" sz="1800" b="1">
              <a:latin typeface="+mj-lt"/>
            </a:endParaRPr>
          </a:p>
          <a:p>
            <a:pPr algn="l"/>
            <a:endParaRPr lang="en-US" sz="1800" b="1">
              <a:latin typeface="+mj-lt"/>
            </a:endParaRPr>
          </a:p>
          <a:p>
            <a:pPr algn="just"/>
            <a:r>
              <a:rPr lang="en-US" sz="1800"/>
              <a:t>	</a:t>
            </a:r>
            <a:endParaRPr lang="fr-FR" sz="1800" dirty="0">
              <a:latin typeface="+mj-lt"/>
            </a:endParaRPr>
          </a:p>
          <a:p>
            <a:pPr algn="l"/>
            <a:endParaRPr lang="fr-FR" sz="1800" b="1" dirty="0">
              <a:latin typeface="+mj-lt"/>
            </a:endParaRPr>
          </a:p>
          <a:p>
            <a:pPr algn="l"/>
            <a:r>
              <a:rPr lang="fr-FR" sz="1800" b="1" dirty="0">
                <a:latin typeface="+mj-lt"/>
              </a:rPr>
              <a:t>    </a:t>
            </a:r>
            <a:endParaRPr lang="en-US" sz="1800" b="1" dirty="0">
              <a:latin typeface="+mj-lt"/>
            </a:endParaRPr>
          </a:p>
          <a:p>
            <a:pPr algn="l"/>
            <a:endParaRPr lang="en-US" sz="1800" b="1" dirty="0">
              <a:latin typeface="+mj-lt"/>
            </a:endParaRPr>
          </a:p>
          <a:p>
            <a:pPr algn="l"/>
            <a:endParaRPr lang="en-US" sz="18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D2EC4-9C44-BF1B-FE8C-875962FE41ED}"/>
              </a:ext>
            </a:extLst>
          </p:cNvPr>
          <p:cNvSpPr txBox="1"/>
          <p:nvPr/>
        </p:nvSpPr>
        <p:spPr>
          <a:xfrm flipH="1">
            <a:off x="0" y="66045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smtClean="0"/>
              <a:t>ĐỐI TƯỢNG NGHIÊN CỨU</a:t>
            </a:r>
            <a:endParaRPr lang="en-US" sz="2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3A122-97D0-92CB-2B9E-D8A294E53D72}"/>
              </a:ext>
            </a:extLst>
          </p:cNvPr>
          <p:cNvSpPr txBox="1"/>
          <p:nvPr/>
        </p:nvSpPr>
        <p:spPr>
          <a:xfrm>
            <a:off x="248260" y="699542"/>
            <a:ext cx="82841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3"/>
              </a:buBlip>
              <a:tabLst>
                <a:tab pos="400050" algn="l"/>
              </a:tabLst>
            </a:pPr>
            <a:r>
              <a:rPr lang="en-US" smtClean="0"/>
              <a:t>Khách hàng tiềm năng: là những người quan tâm đến sức khỏe và các dịch vụ liên quan đến thú cưng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3"/>
              </a:buBlip>
              <a:tabLst>
                <a:tab pos="400050" algn="l"/>
              </a:tabLst>
            </a:pPr>
            <a:r>
              <a:rPr lang="en-US" smtClean="0"/>
              <a:t>Khách hàng: là những người đang sử dụng và trải nghiệm ứng dụng để mua sắm, đặt lịch hẹn 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B62E2-1AC6-62E5-1D76-D8B682312E62}"/>
              </a:ext>
            </a:extLst>
          </p:cNvPr>
          <p:cNvSpPr txBox="1"/>
          <p:nvPr/>
        </p:nvSpPr>
        <p:spPr>
          <a:xfrm flipH="1">
            <a:off x="0" y="2500322"/>
            <a:ext cx="91388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smtClean="0"/>
              <a:t>PHẠM VI NGHIÊN CỨU</a:t>
            </a:r>
            <a:endParaRPr lang="en-US" sz="2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03A122-97D0-92CB-2B9E-D8A294E53D72}"/>
              </a:ext>
            </a:extLst>
          </p:cNvPr>
          <p:cNvSpPr txBox="1"/>
          <p:nvPr/>
        </p:nvSpPr>
        <p:spPr>
          <a:xfrm>
            <a:off x="248260" y="2961113"/>
            <a:ext cx="842819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3"/>
              </a:buBlip>
              <a:tabLst>
                <a:tab pos="400050" algn="l"/>
              </a:tabLst>
            </a:pPr>
            <a:r>
              <a:rPr lang="en-US" smtClean="0"/>
              <a:t>Phạm vi địa lý: Cho các mô hình kinh doanh vừa và nhỏ 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3"/>
              </a:buBlip>
              <a:tabLst>
                <a:tab pos="400050" algn="l"/>
              </a:tabLst>
            </a:pPr>
            <a:r>
              <a:rPr lang="en-US" smtClean="0"/>
              <a:t>Phạm vi chức năng: Tập trung nghiên cứu và phát triển các chức năng nhằm phục vụ trải nghiệm của khách hàng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3"/>
              </a:buBlip>
              <a:tabLst>
                <a:tab pos="400050" algn="l"/>
              </a:tabLst>
            </a:pPr>
            <a:r>
              <a:rPr lang="en-US" smtClean="0"/>
              <a:t>Phạm vi kỹ thuật: Nghiên cứu và triển khai các công nghệ kỹ thuật hiện đại    đáp ứng nhu cầu cơ bản của khách hàng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4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59832" y="2283718"/>
            <a:ext cx="5868144" cy="473576"/>
          </a:xfrm>
        </p:spPr>
        <p:txBody>
          <a:bodyPr/>
          <a:lstStyle/>
          <a:p>
            <a:pPr algn="ctr"/>
            <a:r>
              <a:rPr lang="en-US" altLang="ko-KR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PHƯƠNG PHÁP THỰC HIỆN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2538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1D2EC4-9C44-BF1B-FE8C-875962FE41ED}"/>
              </a:ext>
            </a:extLst>
          </p:cNvPr>
          <p:cNvSpPr txBox="1"/>
          <p:nvPr/>
        </p:nvSpPr>
        <p:spPr>
          <a:xfrm flipH="1">
            <a:off x="1438022" y="97230"/>
            <a:ext cx="6267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smtClean="0"/>
              <a:t>KỸ THUẬT</a:t>
            </a:r>
            <a:endParaRPr lang="en-US" sz="2200" b="1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890215"/>
              </p:ext>
            </p:extLst>
          </p:nvPr>
        </p:nvGraphicFramePr>
        <p:xfrm>
          <a:off x="107504" y="699542"/>
          <a:ext cx="8928992" cy="2115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8992">
                  <a:extLst>
                    <a:ext uri="{9D8B030D-6E8A-4147-A177-3AD203B41FA5}">
                      <a16:colId xmlns:a16="http://schemas.microsoft.com/office/drawing/2014/main" val="3007975331"/>
                    </a:ext>
                  </a:extLst>
                </a:gridCol>
              </a:tblGrid>
              <a:tr h="2115642"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FFFF00"/>
                          </a:solidFill>
                        </a:rPr>
                        <a:t>Kỹ</a:t>
                      </a:r>
                      <a:r>
                        <a:rPr lang="en-US" baseline="0" smtClean="0">
                          <a:solidFill>
                            <a:srgbClr val="FFFF00"/>
                          </a:solidFill>
                        </a:rPr>
                        <a:t> thuật Website </a:t>
                      </a:r>
                    </a:p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014062"/>
                  </a:ext>
                </a:extLst>
              </a:tr>
            </a:tbl>
          </a:graphicData>
        </a:graphic>
      </p:graphicFrame>
      <p:grpSp>
        <p:nvGrpSpPr>
          <p:cNvPr id="16" name="Group 12"/>
          <p:cNvGrpSpPr/>
          <p:nvPr/>
        </p:nvGrpSpPr>
        <p:grpSpPr>
          <a:xfrm>
            <a:off x="179512" y="1231008"/>
            <a:ext cx="360040" cy="288032"/>
            <a:chOff x="0" y="0"/>
            <a:chExt cx="1913890" cy="1913890"/>
          </a:xfrm>
        </p:grpSpPr>
        <p:sp>
          <p:nvSpPr>
            <p:cNvPr id="18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7F3F5"/>
            </a:solidFill>
          </p:spPr>
          <p:txBody>
            <a:bodyPr anchor="ctr"/>
            <a:lstStyle/>
            <a:p>
              <a:r>
                <a:rPr lang="en-US" smtClean="0"/>
                <a:t>1</a:t>
              </a:r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 flipH="1">
            <a:off x="536784" y="1190358"/>
            <a:ext cx="210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Ngôn ngữ lập trình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2" name="Group 12"/>
          <p:cNvGrpSpPr/>
          <p:nvPr/>
        </p:nvGrpSpPr>
        <p:grpSpPr>
          <a:xfrm>
            <a:off x="3422639" y="1271658"/>
            <a:ext cx="360040" cy="288032"/>
            <a:chOff x="0" y="0"/>
            <a:chExt cx="1913890" cy="1913890"/>
          </a:xfrm>
        </p:grpSpPr>
        <p:sp>
          <p:nvSpPr>
            <p:cNvPr id="2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7F3F5"/>
            </a:solidFill>
          </p:spPr>
          <p:txBody>
            <a:bodyPr anchor="ctr"/>
            <a:lstStyle/>
            <a:p>
              <a:r>
                <a:rPr lang="en-US"/>
                <a:t>2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3779912" y="1231008"/>
            <a:ext cx="1754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Cơ sỡ dữ liệu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6" name="Group 12"/>
          <p:cNvGrpSpPr/>
          <p:nvPr/>
        </p:nvGrpSpPr>
        <p:grpSpPr>
          <a:xfrm>
            <a:off x="6388704" y="1312308"/>
            <a:ext cx="360040" cy="288032"/>
            <a:chOff x="0" y="0"/>
            <a:chExt cx="1913890" cy="1913890"/>
          </a:xfrm>
        </p:grpSpPr>
        <p:sp>
          <p:nvSpPr>
            <p:cNvPr id="27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7F3F5"/>
            </a:solidFill>
          </p:spPr>
          <p:txBody>
            <a:bodyPr anchor="ctr"/>
            <a:lstStyle/>
            <a:p>
              <a:r>
                <a:rPr lang="en-US"/>
                <a:t>3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 flipH="1">
            <a:off x="6745977" y="1271658"/>
            <a:ext cx="1754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Công nghệ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40990"/>
            <a:ext cx="2304256" cy="8758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639" y="1667909"/>
            <a:ext cx="2229481" cy="84891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04" y="1712688"/>
            <a:ext cx="2344456" cy="804137"/>
          </a:xfrm>
          <a:prstGeom prst="rect">
            <a:avLst/>
          </a:prstGeom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165919"/>
              </p:ext>
            </p:extLst>
          </p:nvPr>
        </p:nvGraphicFramePr>
        <p:xfrm>
          <a:off x="107504" y="3008095"/>
          <a:ext cx="8928992" cy="2115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8992">
                  <a:extLst>
                    <a:ext uri="{9D8B030D-6E8A-4147-A177-3AD203B41FA5}">
                      <a16:colId xmlns:a16="http://schemas.microsoft.com/office/drawing/2014/main" val="3007975331"/>
                    </a:ext>
                  </a:extLst>
                </a:gridCol>
              </a:tblGrid>
              <a:tr h="2115642"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rgbClr val="FFFF00"/>
                          </a:solidFill>
                        </a:rPr>
                        <a:t>Kỹ</a:t>
                      </a:r>
                      <a:r>
                        <a:rPr lang="en-US" baseline="0" smtClean="0">
                          <a:solidFill>
                            <a:srgbClr val="FFFF00"/>
                          </a:solidFill>
                        </a:rPr>
                        <a:t> thuật Android</a:t>
                      </a:r>
                    </a:p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014062"/>
                  </a:ext>
                </a:extLst>
              </a:tr>
            </a:tbl>
          </a:graphicData>
        </a:graphic>
      </p:graphicFrame>
      <p:grpSp>
        <p:nvGrpSpPr>
          <p:cNvPr id="37" name="Group 12"/>
          <p:cNvGrpSpPr/>
          <p:nvPr/>
        </p:nvGrpSpPr>
        <p:grpSpPr>
          <a:xfrm>
            <a:off x="179512" y="3539561"/>
            <a:ext cx="360040" cy="288032"/>
            <a:chOff x="0" y="0"/>
            <a:chExt cx="1913890" cy="1913890"/>
          </a:xfrm>
        </p:grpSpPr>
        <p:sp>
          <p:nvSpPr>
            <p:cNvPr id="38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7F3F5"/>
            </a:solidFill>
          </p:spPr>
          <p:txBody>
            <a:bodyPr anchor="ctr"/>
            <a:lstStyle/>
            <a:p>
              <a:r>
                <a:rPr lang="en-US" smtClean="0"/>
                <a:t>1</a:t>
              </a:r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 flipH="1">
            <a:off x="536784" y="3498911"/>
            <a:ext cx="210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Ngôn ngữ lập trình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0" name="Group 12"/>
          <p:cNvGrpSpPr/>
          <p:nvPr/>
        </p:nvGrpSpPr>
        <p:grpSpPr>
          <a:xfrm>
            <a:off x="3422639" y="3580211"/>
            <a:ext cx="360040" cy="288032"/>
            <a:chOff x="0" y="0"/>
            <a:chExt cx="1913890" cy="1913890"/>
          </a:xfrm>
        </p:grpSpPr>
        <p:sp>
          <p:nvSpPr>
            <p:cNvPr id="41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7F3F5"/>
            </a:solidFill>
          </p:spPr>
          <p:txBody>
            <a:bodyPr anchor="ctr"/>
            <a:lstStyle/>
            <a:p>
              <a:r>
                <a:rPr lang="en-US"/>
                <a:t>2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 flipH="1">
            <a:off x="3779912" y="3539561"/>
            <a:ext cx="1754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Cơ sỡ dữ liệu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3" name="Group 12"/>
          <p:cNvGrpSpPr/>
          <p:nvPr/>
        </p:nvGrpSpPr>
        <p:grpSpPr>
          <a:xfrm>
            <a:off x="6388704" y="3620861"/>
            <a:ext cx="360040" cy="288032"/>
            <a:chOff x="0" y="0"/>
            <a:chExt cx="1913890" cy="1913890"/>
          </a:xfrm>
        </p:grpSpPr>
        <p:sp>
          <p:nvSpPr>
            <p:cNvPr id="44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7F3F5"/>
            </a:solidFill>
          </p:spPr>
          <p:txBody>
            <a:bodyPr anchor="ctr"/>
            <a:lstStyle/>
            <a:p>
              <a:r>
                <a:rPr lang="en-US"/>
                <a:t>3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 flipH="1">
            <a:off x="6745977" y="3580211"/>
            <a:ext cx="1754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Công nghệ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639" y="3976462"/>
            <a:ext cx="2229481" cy="848916"/>
          </a:xfrm>
          <a:prstGeom prst="rect">
            <a:avLst/>
          </a:prstGeom>
        </p:spPr>
      </p:pic>
      <p:sp>
        <p:nvSpPr>
          <p:cNvPr id="49" name="AutoShape 2"/>
          <p:cNvSpPr/>
          <p:nvPr/>
        </p:nvSpPr>
        <p:spPr>
          <a:xfrm>
            <a:off x="200933" y="3981980"/>
            <a:ext cx="2415916" cy="843397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0" name="Graphic 30">
            <a:extLst>
              <a:ext uri="{FF2B5EF4-FFF2-40B4-BE49-F238E27FC236}">
                <a16:creationId xmlns:a16="http://schemas.microsoft.com/office/drawing/2014/main" id="{F568171F-1D10-31FE-1ED4-AEF50A7DE9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4738" y="3976462"/>
            <a:ext cx="874100" cy="8741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9D1E0EF-8892-C2CE-E9F6-266D6AF225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83" y="4049680"/>
            <a:ext cx="1575766" cy="70247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703" y="3980331"/>
            <a:ext cx="2072097" cy="84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B2CFA6-1370-79B2-3B39-8B2339C2DD02}"/>
              </a:ext>
            </a:extLst>
          </p:cNvPr>
          <p:cNvSpPr txBox="1"/>
          <p:nvPr/>
        </p:nvSpPr>
        <p:spPr>
          <a:xfrm flipH="1">
            <a:off x="1156510" y="66045"/>
            <a:ext cx="66934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/>
              <a:t>CHỨC </a:t>
            </a:r>
            <a:r>
              <a:rPr lang="en-US" sz="2200" b="1" smtClean="0"/>
              <a:t>NĂNG HỆ THỐNG</a:t>
            </a:r>
            <a:endParaRPr lang="en-US" sz="22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801558"/>
              </p:ext>
            </p:extLst>
          </p:nvPr>
        </p:nvGraphicFramePr>
        <p:xfrm>
          <a:off x="395536" y="1025349"/>
          <a:ext cx="3600400" cy="38862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600400">
                  <a:extLst>
                    <a:ext uri="{9D8B030D-6E8A-4147-A177-3AD203B41FA5}">
                      <a16:colId xmlns:a16="http://schemas.microsoft.com/office/drawing/2014/main" val="3307780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kern="120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Chức năng 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418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Đăng</a:t>
                      </a:r>
                      <a:r>
                        <a:rPr lang="en-US" baseline="0" smtClean="0">
                          <a:solidFill>
                            <a:schemeClr val="tx1"/>
                          </a:solidFill>
                        </a:rPr>
                        <a:t> ký – Đăng nhập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baseline="0" smtClean="0">
                          <a:solidFill>
                            <a:schemeClr val="tx1"/>
                          </a:solidFill>
                        </a:rPr>
                        <a:t>Thống kệ doanh thu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baseline="0" smtClean="0">
                          <a:solidFill>
                            <a:schemeClr val="tx1"/>
                          </a:solidFill>
                        </a:rPr>
                        <a:t>Quản lý thợ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baseline="0" smtClean="0">
                          <a:solidFill>
                            <a:schemeClr val="tx1"/>
                          </a:solidFill>
                        </a:rPr>
                        <a:t>Quản lý sản phẩm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baseline="0" smtClean="0">
                          <a:solidFill>
                            <a:schemeClr val="tx1"/>
                          </a:solidFill>
                        </a:rPr>
                        <a:t>Quản lý đơn hàng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baseline="0" smtClean="0">
                          <a:solidFill>
                            <a:schemeClr val="tx1"/>
                          </a:solidFill>
                        </a:rPr>
                        <a:t>Cập nhật trạng thái đặt hàng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baseline="0" smtClean="0">
                          <a:solidFill>
                            <a:schemeClr val="tx1"/>
                          </a:solidFill>
                        </a:rPr>
                        <a:t>Quản lý lịch hẹn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baseline="0" smtClean="0">
                          <a:solidFill>
                            <a:schemeClr val="tx1"/>
                          </a:solidFill>
                        </a:rPr>
                        <a:t>Cập nhật trạng thái lịch hẹn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22911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005417"/>
              </p:ext>
            </p:extLst>
          </p:nvPr>
        </p:nvGraphicFramePr>
        <p:xfrm>
          <a:off x="4788024" y="1025349"/>
          <a:ext cx="3888432" cy="347472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888432">
                  <a:extLst>
                    <a:ext uri="{9D8B030D-6E8A-4147-A177-3AD203B41FA5}">
                      <a16:colId xmlns:a16="http://schemas.microsoft.com/office/drawing/2014/main" val="3307780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kern="120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Chức năng</a:t>
                      </a:r>
                      <a:r>
                        <a:rPr lang="en-US" sz="1800" b="1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Khách hàng</a:t>
                      </a:r>
                      <a:endParaRPr lang="en-US" sz="1800" b="1" kern="120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418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Đăng</a:t>
                      </a:r>
                      <a:r>
                        <a:rPr lang="en-US" baseline="0" smtClean="0">
                          <a:solidFill>
                            <a:schemeClr val="tx1"/>
                          </a:solidFill>
                        </a:rPr>
                        <a:t> ký – Đăng nhập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baseline="0" smtClean="0">
                          <a:solidFill>
                            <a:schemeClr val="tx1"/>
                          </a:solidFill>
                        </a:rPr>
                        <a:t>Tìm kiếm sản phẩm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baseline="0" smtClean="0">
                          <a:solidFill>
                            <a:schemeClr val="tx1"/>
                          </a:solidFill>
                        </a:rPr>
                        <a:t>Quản lý giỏ hàng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baseline="0" smtClean="0">
                          <a:solidFill>
                            <a:schemeClr val="tx1"/>
                          </a:solidFill>
                        </a:rPr>
                        <a:t>Đặt hàng, thanh toán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baseline="0" smtClean="0">
                          <a:solidFill>
                            <a:schemeClr val="tx1"/>
                          </a:solidFill>
                        </a:rPr>
                        <a:t>Quản lý Profile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baseline="0" smtClean="0">
                          <a:solidFill>
                            <a:schemeClr val="tx1"/>
                          </a:solidFill>
                        </a:rPr>
                        <a:t>Xem chi tiết sản phẩm, đơn hàng, thợ, lịch hẹn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229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485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0764" y="843558"/>
            <a:ext cx="8784976" cy="1728192"/>
          </a:xfrm>
        </p:spPr>
        <p:txBody>
          <a:bodyPr/>
          <a:lstStyle/>
          <a:p>
            <a:pPr marL="342900" indent="-342900" algn="l">
              <a:buAutoNum type="arabicPeriod"/>
            </a:pPr>
            <a:endParaRPr lang="en-US" sz="1800" b="1">
              <a:latin typeface="+mj-lt"/>
            </a:endParaRPr>
          </a:p>
          <a:p>
            <a:pPr algn="l"/>
            <a:endParaRPr lang="en-US" sz="1800" b="1">
              <a:latin typeface="+mj-lt"/>
            </a:endParaRPr>
          </a:p>
          <a:p>
            <a:pPr algn="just"/>
            <a:r>
              <a:rPr lang="en-US" sz="1800"/>
              <a:t>	</a:t>
            </a:r>
            <a:endParaRPr lang="fr-FR" sz="1800" dirty="0">
              <a:latin typeface="+mj-lt"/>
            </a:endParaRPr>
          </a:p>
          <a:p>
            <a:pPr algn="l"/>
            <a:endParaRPr lang="fr-FR" sz="1800" b="1" dirty="0">
              <a:latin typeface="+mj-lt"/>
            </a:endParaRPr>
          </a:p>
          <a:p>
            <a:pPr algn="l"/>
            <a:r>
              <a:rPr lang="fr-FR" sz="1800" b="1" dirty="0">
                <a:latin typeface="+mj-lt"/>
              </a:rPr>
              <a:t>    </a:t>
            </a:r>
            <a:endParaRPr lang="en-US" sz="1800" b="1" dirty="0">
              <a:latin typeface="+mj-lt"/>
            </a:endParaRPr>
          </a:p>
          <a:p>
            <a:pPr algn="l"/>
            <a:endParaRPr lang="en-US" sz="1800" b="1" dirty="0">
              <a:latin typeface="+mj-lt"/>
            </a:endParaRPr>
          </a:p>
          <a:p>
            <a:pPr algn="l"/>
            <a:endParaRPr lang="en-US" sz="18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D2EC4-9C44-BF1B-FE8C-875962FE41ED}"/>
              </a:ext>
            </a:extLst>
          </p:cNvPr>
          <p:cNvSpPr txBox="1"/>
          <p:nvPr/>
        </p:nvSpPr>
        <p:spPr>
          <a:xfrm flipH="1">
            <a:off x="-55329" y="14864"/>
            <a:ext cx="45021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smtClean="0"/>
              <a:t>SƠ ĐỒ USECASE TỔNG QUÁT </a:t>
            </a:r>
            <a:endParaRPr lang="en-US" sz="2200" b="1" dirty="0"/>
          </a:p>
        </p:txBody>
      </p:sp>
      <p:pic>
        <p:nvPicPr>
          <p:cNvPr id="7" name="Picture 6" descr="C:\Users\ACER\AppData\Local\Microsoft\Windows\INetCache\Content.MSO\68A76BF4.tmp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-35751"/>
            <a:ext cx="5758815" cy="5194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821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DD2D9"/>
      </a:accent1>
      <a:accent2>
        <a:srgbClr val="0DD2D9"/>
      </a:accent2>
      <a:accent3>
        <a:srgbClr val="0DD2D9"/>
      </a:accent3>
      <a:accent4>
        <a:srgbClr val="0DD2D9"/>
      </a:accent4>
      <a:accent5>
        <a:srgbClr val="0DD2D9"/>
      </a:accent5>
      <a:accent6>
        <a:srgbClr val="0DD2D9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DD2D9"/>
      </a:accent1>
      <a:accent2>
        <a:srgbClr val="0DD2D9"/>
      </a:accent2>
      <a:accent3>
        <a:srgbClr val="0DD2D9"/>
      </a:accent3>
      <a:accent4>
        <a:srgbClr val="0DD2D9"/>
      </a:accent4>
      <a:accent5>
        <a:srgbClr val="0DD2D9"/>
      </a:accent5>
      <a:accent6>
        <a:srgbClr val="0DD2D9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DD2D9"/>
      </a:accent1>
      <a:accent2>
        <a:srgbClr val="0DD2D9"/>
      </a:accent2>
      <a:accent3>
        <a:srgbClr val="0DD2D9"/>
      </a:accent3>
      <a:accent4>
        <a:srgbClr val="0DD2D9"/>
      </a:accent4>
      <a:accent5>
        <a:srgbClr val="0DD2D9"/>
      </a:accent5>
      <a:accent6>
        <a:srgbClr val="0DD2D9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4496</TotalTime>
  <Words>662</Words>
  <Application>Microsoft Office PowerPoint</Application>
  <PresentationFormat>On-screen Show (16:9)</PresentationFormat>
  <Paragraphs>172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맑은 고딕</vt:lpstr>
      <vt:lpstr>.VnArial Narrow</vt:lpstr>
      <vt:lpstr>Arial</vt:lpstr>
      <vt:lpstr>Arial Unicode MS</vt:lpstr>
      <vt:lpstr>Calibri</vt:lpstr>
      <vt:lpstr>Symbol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ACER</cp:lastModifiedBy>
  <cp:revision>196</cp:revision>
  <dcterms:created xsi:type="dcterms:W3CDTF">2016-12-05T23:26:54Z</dcterms:created>
  <dcterms:modified xsi:type="dcterms:W3CDTF">2024-01-05T21:30:22Z</dcterms:modified>
</cp:coreProperties>
</file>